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257" r:id="rId4"/>
    <p:sldId id="259" r:id="rId5"/>
    <p:sldId id="258" r:id="rId6"/>
    <p:sldId id="260" r:id="rId7"/>
    <p:sldId id="261" r:id="rId8"/>
    <p:sldId id="315" r:id="rId9"/>
    <p:sldId id="263" r:id="rId10"/>
    <p:sldId id="262" r:id="rId11"/>
    <p:sldId id="309" r:id="rId12"/>
    <p:sldId id="264" r:id="rId13"/>
    <p:sldId id="310" r:id="rId14"/>
    <p:sldId id="311" r:id="rId15"/>
    <p:sldId id="312" r:id="rId16"/>
    <p:sldId id="313" r:id="rId17"/>
    <p:sldId id="31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636"/>
    <a:srgbClr val="454545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1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79D9-A755-434E-BD95-F18751A81A29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09B47-97A3-4136-B4E1-5FC0B2C28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8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09B47-97A3-4136-B4E1-5FC0B2C28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2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68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60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115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4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2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05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04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10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54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5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838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69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9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1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50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21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98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2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0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54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2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84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40E1-EAB4-46FC-882A-E69B7ABAC67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752F371-87C9-4623-B68B-CC295768B8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39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Michfabs/inuit-eskimos/" TargetMode="External"/><Relationship Id="rId13" Type="http://schemas.openxmlformats.org/officeDocument/2006/relationships/image" Target="../media/image47.pn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12" Type="http://schemas.openxmlformats.org/officeDocument/2006/relationships/image" Target="../media/image46.png"/><Relationship Id="rId17" Type="http://schemas.microsoft.com/office/2007/relationships/hdphoto" Target="../media/hdphoto5.wdp"/><Relationship Id="rId2" Type="http://schemas.openxmlformats.org/officeDocument/2006/relationships/hyperlink" Target="http://hausaufgabenweb.de/fremdsprachen/englisch/aboriginies/" TargetMode="Externa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pinterest.com/pin/201606520795591670/" TargetMode="External"/><Relationship Id="rId11" Type="http://schemas.openxmlformats.org/officeDocument/2006/relationships/image" Target="../media/image45.jpeg"/><Relationship Id="rId5" Type="http://schemas.openxmlformats.org/officeDocument/2006/relationships/image" Target="../media/image42.jpeg"/><Relationship Id="rId15" Type="http://schemas.openxmlformats.org/officeDocument/2006/relationships/image" Target="../media/image49.png"/><Relationship Id="rId10" Type="http://schemas.openxmlformats.org/officeDocument/2006/relationships/hyperlink" Target="http://www.thelovelyplanet.net/women-of-the-lovely-planet-3/" TargetMode="External"/><Relationship Id="rId4" Type="http://schemas.openxmlformats.org/officeDocument/2006/relationships/hyperlink" Target="http://www.trekearth.com/gallery/Africa/Kenya/West/Western/Massai_Mara/photo125721.htm" TargetMode="External"/><Relationship Id="rId9" Type="http://schemas.openxmlformats.org/officeDocument/2006/relationships/image" Target="../media/image44.jpe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0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04CD5-44E0-F48D-050C-595103E50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9068" y="802298"/>
            <a:ext cx="6015784" cy="5116985"/>
          </a:xfrm>
        </p:spPr>
        <p:txBody>
          <a:bodyPr anchor="ctr">
            <a:normAutofit/>
          </a:bodyPr>
          <a:lstStyle/>
          <a:p>
            <a:r>
              <a:rPr lang="en-US" sz="5600"/>
              <a:t>From Anthropology to Anatomy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50044-CF05-4D17-EAD4-327738BB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578" y="802298"/>
            <a:ext cx="2025947" cy="5116985"/>
          </a:xfrm>
        </p:spPr>
        <p:txBody>
          <a:bodyPr anchor="ctr">
            <a:normAutofit/>
          </a:bodyPr>
          <a:lstStyle/>
          <a:p>
            <a:pPr algn="r"/>
            <a:r>
              <a:rPr lang="en-US" sz="1600" dirty="0"/>
              <a:t>Dr. Alexa Kelly</a:t>
            </a:r>
          </a:p>
          <a:p>
            <a:pPr algn="r"/>
            <a:r>
              <a:rPr lang="en-US" sz="1600" dirty="0"/>
              <a:t>Assistant Professor of Anatomy</a:t>
            </a:r>
          </a:p>
          <a:p>
            <a:pPr algn="r"/>
            <a:r>
              <a:rPr lang="en-US" sz="1600" dirty="0"/>
              <a:t>CUSOM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857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33490" y="943216"/>
            <a:ext cx="9396316" cy="577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www.unpo.org/images/M_images/australia-aborigines-460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r="14684" b="13346"/>
          <a:stretch/>
        </p:blipFill>
        <p:spPr bwMode="auto">
          <a:xfrm>
            <a:off x="1623547" y="1129483"/>
            <a:ext cx="1742298" cy="22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1.trekearth.com/photos/14239/massai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2984" r="19909" b="12811"/>
          <a:stretch/>
        </p:blipFill>
        <p:spPr bwMode="auto">
          <a:xfrm>
            <a:off x="3528547" y="1113082"/>
            <a:ext cx="1674092" cy="228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-media-cache-ak0.pinimg.com/564x/17/84/70/1784702c7d30c5b2aaec0c430cf1bdb2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9" t="4770" r="16187" b="42060"/>
          <a:stretch/>
        </p:blipFill>
        <p:spPr bwMode="auto">
          <a:xfrm>
            <a:off x="5322709" y="1110926"/>
            <a:ext cx="1787238" cy="22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s-media-cache-ak0.pinimg.com/236x/13/c1/fc/13c1fca5f5ebde572e50f7c98335c353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5"/>
          <a:stretch/>
        </p:blipFill>
        <p:spPr bwMode="auto">
          <a:xfrm>
            <a:off x="9068394" y="1129483"/>
            <a:ext cx="1699153" cy="22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i0.wp.com/www.thelovelyplanet.net/wp-content/uploads/2012/08/Mongolia_tanjakanca.jpg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6165" r="45833" b="19701"/>
          <a:stretch/>
        </p:blipFill>
        <p:spPr bwMode="auto">
          <a:xfrm>
            <a:off x="7262347" y="1129484"/>
            <a:ext cx="1600200" cy="228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4054" y="3539772"/>
            <a:ext cx="100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Australia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7255" y="354457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Africa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2146" y="355241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Europe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38547" y="354457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Asia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84176" y="353977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Arctic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45" y="4044751"/>
            <a:ext cx="2030702" cy="25607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46" y="4039386"/>
            <a:ext cx="1905000" cy="25661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45" y="4133214"/>
            <a:ext cx="1752600" cy="23961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245" y="3998706"/>
            <a:ext cx="1905000" cy="26651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DD8841-932B-2244-A1E6-B24CD27DE76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37" l="0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31" t="403" r="128" b="4390"/>
          <a:stretch/>
        </p:blipFill>
        <p:spPr>
          <a:xfrm>
            <a:off x="3467173" y="4046540"/>
            <a:ext cx="1825846" cy="2569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2EE275-F16F-A796-4998-131858F23C6A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92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FB4AB1-C8CA-FB4B-4C2E-44757D23AB73}"/>
              </a:ext>
            </a:extLst>
          </p:cNvPr>
          <p:cNvSpPr txBox="1"/>
          <p:nvPr/>
        </p:nvSpPr>
        <p:spPr>
          <a:xfrm>
            <a:off x="3051313" y="3249303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78697F-428D-53C4-B394-8F27478D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69" y="1994665"/>
            <a:ext cx="37783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445E2FD-1393-6E50-C632-173C5CB44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9" y="1994665"/>
            <a:ext cx="37783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1D30DC2-0C0A-D24F-E2D3-E1F66B4F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48" y="1994665"/>
            <a:ext cx="37783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C17DBC6-C388-75AD-E854-D5C62E2C3929}"/>
              </a:ext>
            </a:extLst>
          </p:cNvPr>
          <p:cNvSpPr txBox="1">
            <a:spLocks/>
          </p:cNvSpPr>
          <p:nvPr/>
        </p:nvSpPr>
        <p:spPr>
          <a:xfrm>
            <a:off x="1603979" y="9569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81282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6F5FA4D-0DBE-5F26-CD99-4074409CB2EA}"/>
              </a:ext>
            </a:extLst>
          </p:cNvPr>
          <p:cNvSpPr txBox="1">
            <a:spLocks/>
          </p:cNvSpPr>
          <p:nvPr/>
        </p:nvSpPr>
        <p:spPr>
          <a:xfrm>
            <a:off x="1603979" y="9569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Research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5CC88E0-7C82-C6A1-3E9D-ABA2E3BA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83" y="2187198"/>
            <a:ext cx="7301948" cy="36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187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0E51122-4A06-B695-9A2E-C0EEBB70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07" y="2076450"/>
            <a:ext cx="3628819" cy="29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1D7F35-F4AC-728D-1C4D-982B1D885589}"/>
              </a:ext>
            </a:extLst>
          </p:cNvPr>
          <p:cNvCxnSpPr/>
          <p:nvPr/>
        </p:nvCxnSpPr>
        <p:spPr>
          <a:xfrm flipV="1">
            <a:off x="3522486" y="3289852"/>
            <a:ext cx="0" cy="864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4" name="Picture 4">
            <a:extLst>
              <a:ext uri="{FF2B5EF4-FFF2-40B4-BE49-F238E27FC236}">
                <a16:creationId xmlns:a16="http://schemas.microsoft.com/office/drawing/2014/main" id="{AC708C49-3305-1ACC-5DA9-02A55719E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90" y="5145984"/>
            <a:ext cx="1007165" cy="7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EE002AE-F0A8-EE02-6889-764B7994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13" y="5145984"/>
            <a:ext cx="860813" cy="8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5FE39D-4776-90ED-9C6E-4F100ECA88FB}"/>
              </a:ext>
            </a:extLst>
          </p:cNvPr>
          <p:cNvCxnSpPr>
            <a:cxnSpLocks/>
          </p:cNvCxnSpPr>
          <p:nvPr/>
        </p:nvCxnSpPr>
        <p:spPr>
          <a:xfrm>
            <a:off x="5493600" y="5576390"/>
            <a:ext cx="13743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8" name="Picture 8">
            <a:extLst>
              <a:ext uri="{FF2B5EF4-FFF2-40B4-BE49-F238E27FC236}">
                <a16:creationId xmlns:a16="http://schemas.microsoft.com/office/drawing/2014/main" id="{30068FD1-E305-4FDC-B572-E033EB5A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51" y="4471260"/>
            <a:ext cx="1167611" cy="119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C1996040-86AF-E3E3-A11D-674D0CAC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50" y="2130701"/>
            <a:ext cx="1682612" cy="94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0C19A07A-D643-BE78-9C82-9A0E6E1A1EB6}"/>
              </a:ext>
            </a:extLst>
          </p:cNvPr>
          <p:cNvSpPr txBox="1">
            <a:spLocks/>
          </p:cNvSpPr>
          <p:nvPr/>
        </p:nvSpPr>
        <p:spPr>
          <a:xfrm>
            <a:off x="1603979" y="9569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427782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AA75D34-E1C6-3A05-A826-0FB7BE52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9" y="1799845"/>
            <a:ext cx="11548722" cy="38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2015FFE2-F1A5-7B32-EFEE-877808D7DEA1}"/>
              </a:ext>
            </a:extLst>
          </p:cNvPr>
          <p:cNvSpPr txBox="1">
            <a:spLocks/>
          </p:cNvSpPr>
          <p:nvPr/>
        </p:nvSpPr>
        <p:spPr>
          <a:xfrm>
            <a:off x="1603979" y="9569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214620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712942-569C-ACD4-0FCF-81C6CE9F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309562"/>
            <a:ext cx="116776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9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FF776-73BF-FB92-D2B4-42497F28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 dirty="0"/>
              <a:t>Thank you!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9A0AAC-1276-6032-B9D9-DEC7BAFCEF52}"/>
              </a:ext>
            </a:extLst>
          </p:cNvPr>
          <p:cNvSpPr txBox="1"/>
          <p:nvPr/>
        </p:nvSpPr>
        <p:spPr>
          <a:xfrm>
            <a:off x="5191125" y="3787429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akelly@campbell.edu</a:t>
            </a:r>
          </a:p>
        </p:txBody>
      </p:sp>
      <p:pic>
        <p:nvPicPr>
          <p:cNvPr id="6" name="Picture 5" descr="An orange and grey logo&#10;&#10;Description automatically generated">
            <a:extLst>
              <a:ext uri="{FF2B5EF4-FFF2-40B4-BE49-F238E27FC236}">
                <a16:creationId xmlns:a16="http://schemas.microsoft.com/office/drawing/2014/main" id="{94345846-396C-88EF-C593-D27C795ED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7" y="5221605"/>
            <a:ext cx="3476625" cy="1314450"/>
          </a:xfrm>
          <a:prstGeom prst="rect">
            <a:avLst/>
          </a:prstGeom>
        </p:spPr>
      </p:pic>
      <p:pic>
        <p:nvPicPr>
          <p:cNvPr id="9220" name="Picture 4" descr="National Science Foundation - Wikipedia">
            <a:extLst>
              <a:ext uri="{FF2B5EF4-FFF2-40B4-BE49-F238E27FC236}">
                <a16:creationId xmlns:a16="http://schemas.microsoft.com/office/drawing/2014/main" id="{41C33270-E7D0-AC25-B8C7-B1C43566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0" y="2897478"/>
            <a:ext cx="1986993" cy="19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enner-Gren Foundation - University 4705">
            <a:extLst>
              <a:ext uri="{FF2B5EF4-FFF2-40B4-BE49-F238E27FC236}">
                <a16:creationId xmlns:a16="http://schemas.microsoft.com/office/drawing/2014/main" id="{A72C06A7-E9C3-BC5D-B219-C72AC16F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01" y="1560678"/>
            <a:ext cx="25717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83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04162-9396-2097-3150-BC19256C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anthropology?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3BF75E-9D2E-EF70-92A5-3701A364A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study of humanity.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6DC1EB-FF06-EEC9-4974-608D98EF10E4}"/>
              </a:ext>
            </a:extLst>
          </p:cNvPr>
          <p:cNvGrpSpPr/>
          <p:nvPr/>
        </p:nvGrpSpPr>
        <p:grpSpPr>
          <a:xfrm>
            <a:off x="1310327" y="3465152"/>
            <a:ext cx="1743958" cy="2185859"/>
            <a:chOff x="1310327" y="3465152"/>
            <a:chExt cx="1743958" cy="2185859"/>
          </a:xfrm>
        </p:grpSpPr>
        <p:pic>
          <p:nvPicPr>
            <p:cNvPr id="1028" name="Picture 4" descr="Linguistics - Free education icons">
              <a:extLst>
                <a:ext uri="{FF2B5EF4-FFF2-40B4-BE49-F238E27FC236}">
                  <a16:creationId xmlns:a16="http://schemas.microsoft.com/office/drawing/2014/main" id="{002A1323-AF89-8AB3-C82B-5C9ADC2AB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327" y="3465152"/>
              <a:ext cx="1743958" cy="1743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371F8E-80CC-8981-2DEC-A8F27C3FC315}"/>
                </a:ext>
              </a:extLst>
            </p:cNvPr>
            <p:cNvSpPr txBox="1"/>
            <p:nvPr/>
          </p:nvSpPr>
          <p:spPr>
            <a:xfrm>
              <a:off x="1602557" y="5281679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Linguistic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C0A991-3F97-4440-B012-F1F5EA53EB3E}"/>
              </a:ext>
            </a:extLst>
          </p:cNvPr>
          <p:cNvGrpSpPr/>
          <p:nvPr/>
        </p:nvGrpSpPr>
        <p:grpSpPr>
          <a:xfrm>
            <a:off x="6609596" y="3531141"/>
            <a:ext cx="1628378" cy="2142091"/>
            <a:chOff x="3480950" y="3465152"/>
            <a:chExt cx="1628378" cy="2142091"/>
          </a:xfrm>
        </p:grpSpPr>
        <p:pic>
          <p:nvPicPr>
            <p:cNvPr id="1030" name="Picture 6" descr="Archaeology Icons - Free SVG &amp; PNG Archaeology Images - Noun Project">
              <a:extLst>
                <a:ext uri="{FF2B5EF4-FFF2-40B4-BE49-F238E27FC236}">
                  <a16:creationId xmlns:a16="http://schemas.microsoft.com/office/drawing/2014/main" id="{85748B6E-0001-C0F4-D657-F2DC23D0A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950" y="3465152"/>
              <a:ext cx="1628378" cy="1628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3827D-598B-C457-4605-80195372A75A}"/>
                </a:ext>
              </a:extLst>
            </p:cNvPr>
            <p:cNvSpPr txBox="1"/>
            <p:nvPr/>
          </p:nvSpPr>
          <p:spPr>
            <a:xfrm>
              <a:off x="3616684" y="5237911"/>
              <a:ext cx="135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Archaeology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59A244-9FCB-5804-2650-26FEFE2F41FC}"/>
              </a:ext>
            </a:extLst>
          </p:cNvPr>
          <p:cNvGrpSpPr/>
          <p:nvPr/>
        </p:nvGrpSpPr>
        <p:grpSpPr>
          <a:xfrm>
            <a:off x="3205263" y="3472768"/>
            <a:ext cx="1743958" cy="2178243"/>
            <a:chOff x="5454978" y="3429000"/>
            <a:chExt cx="1743958" cy="2178243"/>
          </a:xfrm>
        </p:grpSpPr>
        <p:pic>
          <p:nvPicPr>
            <p:cNvPr id="1032" name="Picture 8" descr="Ethnographical museum concept icon. Global heritage display. Anthropology,  traditions. Global ethnic festival. Cultural exposition idea thin line  illustration. Vector isolated outline drawing 5654096 Vector Art at Vecteezy">
              <a:extLst>
                <a:ext uri="{FF2B5EF4-FFF2-40B4-BE49-F238E27FC236}">
                  <a16:creationId xmlns:a16="http://schemas.microsoft.com/office/drawing/2014/main" id="{1037709D-2790-6ACE-5022-6EBB865CC7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229" b="64948" l="14740" r="75000">
                          <a14:foregroundMark x1="24896" y1="52917" x2="26823" y2="46042"/>
                          <a14:foregroundMark x1="46771" y1="52760" x2="49375" y2="53073"/>
                          <a14:foregroundMark x1="46042" y1="55104" x2="47292" y2="55000"/>
                          <a14:foregroundMark x1="35885" y1="54844" x2="36875" y2="54844"/>
                          <a14:foregroundMark x1="16354" y1="52500" x2="14740" y2="54427"/>
                          <a14:foregroundMark x1="19948" y1="55000" x2="20365" y2="55000"/>
                          <a14:foregroundMark x1="25156" y1="55104" x2="25833" y2="55000"/>
                          <a14:foregroundMark x1="29688" y1="55000" x2="30104" y2="55000"/>
                          <a14:foregroundMark x1="40573" y1="55000" x2="41094" y2="54688"/>
                          <a14:foregroundMark x1="50990" y1="57188" x2="52500" y2="58125"/>
                          <a14:foregroundMark x1="59792" y1="41094" x2="59375" y2="46875"/>
                          <a14:foregroundMark x1="64063" y1="51406" x2="62813" y2="56510"/>
                          <a14:foregroundMark x1="41927" y1="11823" x2="39063" y2="11979"/>
                          <a14:foregroundMark x1="41406" y1="8229" x2="42760" y2="9063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7" t="5361" r="17926" b="28385"/>
            <a:stretch/>
          </p:blipFill>
          <p:spPr bwMode="auto">
            <a:xfrm>
              <a:off x="5454978" y="3429000"/>
              <a:ext cx="1743958" cy="1664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04C729-E67E-B905-BE38-1B70182EDE78}"/>
                </a:ext>
              </a:extLst>
            </p:cNvPr>
            <p:cNvSpPr txBox="1"/>
            <p:nvPr/>
          </p:nvSpPr>
          <p:spPr>
            <a:xfrm>
              <a:off x="5779368" y="5237911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Cultural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F1EE42-AAED-6C6F-4E81-B8302FF6F027}"/>
              </a:ext>
            </a:extLst>
          </p:cNvPr>
          <p:cNvGrpSpPr/>
          <p:nvPr/>
        </p:nvGrpSpPr>
        <p:grpSpPr>
          <a:xfrm>
            <a:off x="5028737" y="3741038"/>
            <a:ext cx="1366888" cy="1926863"/>
            <a:chOff x="7544586" y="3652100"/>
            <a:chExt cx="1366888" cy="1926863"/>
          </a:xfrm>
        </p:grpSpPr>
        <p:pic>
          <p:nvPicPr>
            <p:cNvPr id="1034" name="Picture 10" descr="Anthropology - Free education icons">
              <a:extLst>
                <a:ext uri="{FF2B5EF4-FFF2-40B4-BE49-F238E27FC236}">
                  <a16:creationId xmlns:a16="http://schemas.microsoft.com/office/drawing/2014/main" id="{44140601-DBB2-8407-3BAA-70ADA8816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4586" y="3652100"/>
              <a:ext cx="1332322" cy="1332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39FEB5-4839-97CC-8D8A-84423B696A3A}"/>
                </a:ext>
              </a:extLst>
            </p:cNvPr>
            <p:cNvSpPr txBox="1"/>
            <p:nvPr/>
          </p:nvSpPr>
          <p:spPr>
            <a:xfrm>
              <a:off x="7841950" y="5209631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Biological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6AABB0-6CFD-8A14-3282-1E1B76807733}"/>
              </a:ext>
            </a:extLst>
          </p:cNvPr>
          <p:cNvGrpSpPr/>
          <p:nvPr/>
        </p:nvGrpSpPr>
        <p:grpSpPr>
          <a:xfrm>
            <a:off x="8379226" y="3614764"/>
            <a:ext cx="1851581" cy="2044231"/>
            <a:chOff x="8379226" y="3614764"/>
            <a:chExt cx="1851581" cy="2044231"/>
          </a:xfrm>
        </p:grpSpPr>
        <p:pic>
          <p:nvPicPr>
            <p:cNvPr id="1036" name="Picture 12" descr="Dinosaur - Download free icons">
              <a:extLst>
                <a:ext uri="{FF2B5EF4-FFF2-40B4-BE49-F238E27FC236}">
                  <a16:creationId xmlns:a16="http://schemas.microsoft.com/office/drawing/2014/main" id="{6C8F5748-E899-ED95-2F6F-7599A7364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7656" y1="43945" x2="41016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9226" y="3614764"/>
              <a:ext cx="1851581" cy="1851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0C0AF8-A29D-F77D-7066-BAE62EC07354}"/>
                </a:ext>
              </a:extLst>
            </p:cNvPr>
            <p:cNvSpPr txBox="1"/>
            <p:nvPr/>
          </p:nvSpPr>
          <p:spPr>
            <a:xfrm>
              <a:off x="8610851" y="5289663"/>
              <a:ext cx="1388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Paleontology</a:t>
              </a:r>
            </a:p>
          </p:txBody>
        </p:sp>
      </p:grpSp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A827F55E-3699-0A43-1D04-E796358FFD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38882" y="3956881"/>
            <a:ext cx="1460298" cy="146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4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0BED9-72DD-FAFE-E4FA-05EFC2C4F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A220-4A72-B104-D9B5-37265BFD0A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057" t="52234" r="46030" b="16426"/>
          <a:stretch/>
        </p:blipFill>
        <p:spPr>
          <a:xfrm>
            <a:off x="5005632" y="3582186"/>
            <a:ext cx="1574277" cy="214931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6A83A1-8801-8DD1-9C4E-1C472ED7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745">
            <a:off x="5880847" y="2211038"/>
            <a:ext cx="1837384" cy="183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11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04162-9396-2097-3150-BC19256C68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205" y="342900"/>
            <a:ext cx="9604375" cy="1049337"/>
          </a:xfrm>
        </p:spPr>
        <p:txBody>
          <a:bodyPr>
            <a:normAutofit/>
          </a:bodyPr>
          <a:lstStyle/>
          <a:p>
            <a:r>
              <a:rPr lang="en-US" sz="2800" cap="none" dirty="0"/>
              <a:t>B.S. in Anthropology from Florida State University</a:t>
            </a:r>
          </a:p>
        </p:txBody>
      </p:sp>
      <p:pic>
        <p:nvPicPr>
          <p:cNvPr id="15" name="Picture 14" descr="A person standing next to a poster&#10;&#10;Description automatically generated">
            <a:extLst>
              <a:ext uri="{FF2B5EF4-FFF2-40B4-BE49-F238E27FC236}">
                <a16:creationId xmlns:a16="http://schemas.microsoft.com/office/drawing/2014/main" id="{D218DCA9-8C63-B87E-2E59-53EAE1276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973" y="3095851"/>
            <a:ext cx="2072994" cy="2763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EC1661-59A7-2515-259E-328230E15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33" y="1113764"/>
            <a:ext cx="5426351" cy="208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Arm Carrying Angle — Cote Illustration">
            <a:extLst>
              <a:ext uri="{FF2B5EF4-FFF2-40B4-BE49-F238E27FC236}">
                <a16:creationId xmlns:a16="http://schemas.microsoft.com/office/drawing/2014/main" id="{F395CB04-8CA8-1E13-1519-A7339B43A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17536" r="66524" b="3913"/>
          <a:stretch/>
        </p:blipFill>
        <p:spPr bwMode="auto">
          <a:xfrm>
            <a:off x="855099" y="3538837"/>
            <a:ext cx="1136513" cy="187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Arm Carrying Angle — Cote Illustration">
            <a:extLst>
              <a:ext uri="{FF2B5EF4-FFF2-40B4-BE49-F238E27FC236}">
                <a16:creationId xmlns:a16="http://schemas.microsoft.com/office/drawing/2014/main" id="{40105297-94BF-7291-B970-5E055A07F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0" t="17536" r="1085" b="5000"/>
          <a:stretch/>
        </p:blipFill>
        <p:spPr bwMode="auto">
          <a:xfrm>
            <a:off x="2127309" y="3542335"/>
            <a:ext cx="1111797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34D484-3D80-7607-4D6F-5CFC49BB583B}"/>
              </a:ext>
            </a:extLst>
          </p:cNvPr>
          <p:cNvSpPr txBox="1"/>
          <p:nvPr/>
        </p:nvSpPr>
        <p:spPr>
          <a:xfrm>
            <a:off x="1159500" y="5490871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039F8D-F9A6-D86B-9F9C-B0EC731B9845}"/>
              </a:ext>
            </a:extLst>
          </p:cNvPr>
          <p:cNvSpPr txBox="1"/>
          <p:nvPr/>
        </p:nvSpPr>
        <p:spPr>
          <a:xfrm>
            <a:off x="2335740" y="5490871"/>
            <a:ext cx="6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Female</a:t>
            </a:r>
          </a:p>
        </p:txBody>
      </p:sp>
      <p:pic>
        <p:nvPicPr>
          <p:cNvPr id="3083" name="Picture 11" descr="What is a Forensic Anthropologist ...">
            <a:extLst>
              <a:ext uri="{FF2B5EF4-FFF2-40B4-BE49-F238E27FC236}">
                <a16:creationId xmlns:a16="http://schemas.microsoft.com/office/drawing/2014/main" id="{6BEBB480-5B75-C77B-56A1-915B86A6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86" y="3656687"/>
            <a:ext cx="1648339" cy="21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2E1035-F2E8-F953-2F90-9EAE59512CC2}"/>
              </a:ext>
            </a:extLst>
          </p:cNvPr>
          <p:cNvSpPr txBox="1"/>
          <p:nvPr/>
        </p:nvSpPr>
        <p:spPr>
          <a:xfrm rot="1060383">
            <a:off x="4877038" y="3422874"/>
            <a:ext cx="7060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masis MT Pro Black" panose="02040A04050005020304" pitchFamily="18" charset="0"/>
              </a:rPr>
              <a:t>?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801D38A-0AAC-0676-AA71-D0D256B9ACFB}"/>
              </a:ext>
            </a:extLst>
          </p:cNvPr>
          <p:cNvSpPr/>
          <p:nvPr/>
        </p:nvSpPr>
        <p:spPr>
          <a:xfrm>
            <a:off x="6096000" y="3345117"/>
            <a:ext cx="1447800" cy="6205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5" name="Picture 13" descr="Best Things to Do and See in Tübingen, Germany - My Germany Vacation">
            <a:extLst>
              <a:ext uri="{FF2B5EF4-FFF2-40B4-BE49-F238E27FC236}">
                <a16:creationId xmlns:a16="http://schemas.microsoft.com/office/drawing/2014/main" id="{EBD17F89-992D-404F-283A-11F9AB30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54" y="779754"/>
            <a:ext cx="1839389" cy="27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The Eberhard Karls University of ...">
            <a:extLst>
              <a:ext uri="{FF2B5EF4-FFF2-40B4-BE49-F238E27FC236}">
                <a16:creationId xmlns:a16="http://schemas.microsoft.com/office/drawing/2014/main" id="{95F18D30-36FD-6A54-72C7-57CBFBC9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606" y="600693"/>
            <a:ext cx="2491189" cy="79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04162-9396-2097-3150-BC19256C68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205" y="342900"/>
            <a:ext cx="9604375" cy="1049337"/>
          </a:xfrm>
        </p:spPr>
        <p:txBody>
          <a:bodyPr>
            <a:normAutofit/>
          </a:bodyPr>
          <a:lstStyle/>
          <a:p>
            <a:r>
              <a:rPr lang="en-US" sz="2800" cap="none" dirty="0"/>
              <a:t>B.S. in Anthropology from Florida State University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D09074E-4950-4EE9-10C0-F7BDD053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40" y="1192695"/>
            <a:ext cx="2935672" cy="220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BB52F61-B3F8-DD75-4E64-BF1FCC803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12" y="3694550"/>
            <a:ext cx="2839284" cy="18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71EBC8A6-848E-09A0-0680-3E493563062D}"/>
              </a:ext>
            </a:extLst>
          </p:cNvPr>
          <p:cNvSpPr/>
          <p:nvPr/>
        </p:nvSpPr>
        <p:spPr>
          <a:xfrm>
            <a:off x="10350427" y="3806687"/>
            <a:ext cx="178903" cy="3677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1D96F-E353-276D-BE25-78A6C0C00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69" y="1797119"/>
            <a:ext cx="5490805" cy="296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9D306-F12D-F670-D51B-7F798D7F3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63" y="3275180"/>
            <a:ext cx="1275093" cy="12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58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EB29F44-E15F-A24F-530C-8606B4D3CF7F}"/>
              </a:ext>
            </a:extLst>
          </p:cNvPr>
          <p:cNvSpPr txBox="1">
            <a:spLocks/>
          </p:cNvSpPr>
          <p:nvPr/>
        </p:nvSpPr>
        <p:spPr>
          <a:xfrm>
            <a:off x="259205" y="342900"/>
            <a:ext cx="11767143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none" dirty="0"/>
              <a:t>Archeological Conservator</a:t>
            </a:r>
          </a:p>
          <a:p>
            <a:r>
              <a:rPr lang="en-US" sz="2800" cap="none" dirty="0"/>
              <a:t>Bureau of Archeological Research, Florida Department of State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242CDD6-0196-B951-BD23-258D74C5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66" y="1706025"/>
            <a:ext cx="3252198" cy="21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men working in the ground&#10;&#10;Description automatically generated">
            <a:extLst>
              <a:ext uri="{FF2B5EF4-FFF2-40B4-BE49-F238E27FC236}">
                <a16:creationId xmlns:a16="http://schemas.microsoft.com/office/drawing/2014/main" id="{889CA7CD-DFC6-D015-B052-4BD187112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54" y="4121983"/>
            <a:ext cx="2377906" cy="1783430"/>
          </a:xfrm>
          <a:prstGeom prst="rect">
            <a:avLst/>
          </a:prstGeom>
        </p:spPr>
      </p:pic>
      <p:pic>
        <p:nvPicPr>
          <p:cNvPr id="6" name="Picture 5" descr="A group of people standing in a pile of dirt&#10;&#10;Description automatically generated">
            <a:extLst>
              <a:ext uri="{FF2B5EF4-FFF2-40B4-BE49-F238E27FC236}">
                <a16:creationId xmlns:a16="http://schemas.microsoft.com/office/drawing/2014/main" id="{BB3935AF-9D36-DBF6-92FB-30F9FC830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8" y="1673451"/>
            <a:ext cx="3399714" cy="216731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617DF562-ED2D-ACD6-3B6B-3FED04C4A31F}"/>
              </a:ext>
            </a:extLst>
          </p:cNvPr>
          <p:cNvSpPr/>
          <p:nvPr/>
        </p:nvSpPr>
        <p:spPr>
          <a:xfrm>
            <a:off x="2866262" y="1864968"/>
            <a:ext cx="178903" cy="3677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onservation Lab - Division of Historical Resources - Florida Department of  State">
            <a:extLst>
              <a:ext uri="{FF2B5EF4-FFF2-40B4-BE49-F238E27FC236}">
                <a16:creationId xmlns:a16="http://schemas.microsoft.com/office/drawing/2014/main" id="{2EF659B3-2098-5B00-01A6-4AA7491B0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16" y="1679725"/>
            <a:ext cx="3253946" cy="21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rchaeology - Division of Historical Resources - Florida Department of State">
            <a:extLst>
              <a:ext uri="{FF2B5EF4-FFF2-40B4-BE49-F238E27FC236}">
                <a16:creationId xmlns:a16="http://schemas.microsoft.com/office/drawing/2014/main" id="{9CAAE00C-015C-0C08-FF5F-5222801CC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6"/>
          <a:stretch/>
        </p:blipFill>
        <p:spPr bwMode="auto">
          <a:xfrm>
            <a:off x="2473955" y="4121983"/>
            <a:ext cx="4389780" cy="17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69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865B4-333B-D2F8-BB3D-C92A55A6D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610" y="0"/>
            <a:ext cx="12215220" cy="6858000"/>
          </a:xfrm>
          <a:prstGeom prst="rect">
            <a:avLst/>
          </a:prstGeom>
        </p:spPr>
      </p:pic>
      <p:pic>
        <p:nvPicPr>
          <p:cNvPr id="8194" name="Picture 2" descr="thinking emoji">
            <a:extLst>
              <a:ext uri="{FF2B5EF4-FFF2-40B4-BE49-F238E27FC236}">
                <a16:creationId xmlns:a16="http://schemas.microsoft.com/office/drawing/2014/main" id="{CC60EDBC-D0C3-63AE-9A04-05AB91D1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153352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6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BD15237-7B1F-9C73-777D-A1F1FC37AEBD}"/>
              </a:ext>
            </a:extLst>
          </p:cNvPr>
          <p:cNvSpPr txBox="1">
            <a:spLocks/>
          </p:cNvSpPr>
          <p:nvPr/>
        </p:nvSpPr>
        <p:spPr>
          <a:xfrm>
            <a:off x="259205" y="342900"/>
            <a:ext cx="10751302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none" dirty="0"/>
              <a:t>Ph.D. in Biomedical Science from the University of North Texas HSC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970724-98D7-0C4D-A6BE-C9D03EEB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3" y="2057400"/>
            <a:ext cx="182835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880E500-EDFD-F8D8-92EF-9DDD14BF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37" y="2057400"/>
            <a:ext cx="454514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E27A43-129F-1847-D9D8-338345661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45" y="2057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8F3B6F-DD7E-539A-95E4-8CA0F8E36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6532">
            <a:off x="7660286" y="4234668"/>
            <a:ext cx="4278311" cy="9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85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FCD3D6-4C8C-3C90-4E42-AA1144B3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339FE-C36C-7E6D-6E84-25A2813D2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568442"/>
          </a:xfrm>
        </p:spPr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Investigate how the human respiratory system has evolved over time</a:t>
            </a:r>
          </a:p>
          <a:p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8D8D95E-1372-D090-8A7C-26EA11A7B1B3}"/>
              </a:ext>
            </a:extLst>
          </p:cNvPr>
          <p:cNvSpPr txBox="1">
            <a:spLocks/>
          </p:cNvSpPr>
          <p:nvPr/>
        </p:nvSpPr>
        <p:spPr>
          <a:xfrm>
            <a:off x="1451579" y="2461932"/>
            <a:ext cx="9603275" cy="1652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Especially considering: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</a:rPr>
              <a:t>Environment (temperature, humidity, altitude)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</a:rPr>
              <a:t>Body size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</a:rPr>
              <a:t>Changes to the skull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2" descr="Maasai warrior standing on the edge of Suswa crater">
            <a:extLst>
              <a:ext uri="{FF2B5EF4-FFF2-40B4-BE49-F238E27FC236}">
                <a16:creationId xmlns:a16="http://schemas.microsoft.com/office/drawing/2014/main" id="{2C402E0E-23D7-F90E-8CD1-F16F8E05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20" y="3160643"/>
            <a:ext cx="1756197" cy="26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lated image">
            <a:extLst>
              <a:ext uri="{FF2B5EF4-FFF2-40B4-BE49-F238E27FC236}">
                <a16:creationId xmlns:a16="http://schemas.microsoft.com/office/drawing/2014/main" id="{6A990D1D-7855-4D6E-E641-31D944979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8"/>
          <a:stretch/>
        </p:blipFill>
        <p:spPr bwMode="auto">
          <a:xfrm>
            <a:off x="9643801" y="3160643"/>
            <a:ext cx="1869441" cy="26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Comment Fire outline">
            <a:extLst>
              <a:ext uri="{FF2B5EF4-FFF2-40B4-BE49-F238E27FC236}">
                <a16:creationId xmlns:a16="http://schemas.microsoft.com/office/drawing/2014/main" id="{78A28C89-00E9-020B-9EEC-A46325C1E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3436" y="2831165"/>
            <a:ext cx="914400" cy="914400"/>
          </a:xfrm>
          <a:prstGeom prst="rect">
            <a:avLst/>
          </a:prstGeom>
        </p:spPr>
      </p:pic>
      <p:pic>
        <p:nvPicPr>
          <p:cNvPr id="16" name="Graphic 15" descr="Snowflake with solid fill">
            <a:extLst>
              <a:ext uri="{FF2B5EF4-FFF2-40B4-BE49-F238E27FC236}">
                <a16:creationId xmlns:a16="http://schemas.microsoft.com/office/drawing/2014/main" id="{97E50175-94B5-0A68-9471-EEFE78C54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717" y="27531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4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330</TotalTime>
  <Words>123</Words>
  <Application>Microsoft Office PowerPoint</Application>
  <PresentationFormat>Widescreen</PresentationFormat>
  <Paragraphs>39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Amasis MT Pro Black</vt:lpstr>
      <vt:lpstr>Aptos</vt:lpstr>
      <vt:lpstr>Arial</vt:lpstr>
      <vt:lpstr>Calibri</vt:lpstr>
      <vt:lpstr>Gill Sans MT</vt:lpstr>
      <vt:lpstr>Rockwell</vt:lpstr>
      <vt:lpstr>Gallery</vt:lpstr>
      <vt:lpstr>1_Gallery</vt:lpstr>
      <vt:lpstr>From Anthropology to Anatomy</vt:lpstr>
      <vt:lpstr>What is anthropology? </vt:lpstr>
      <vt:lpstr>PowerPoint Presentation</vt:lpstr>
      <vt:lpstr>B.S. in Anthropology from Florida State University</vt:lpstr>
      <vt:lpstr>B.S. in Anthropology from Florida State University</vt:lpstr>
      <vt:lpstr>PowerPoint Presentation</vt:lpstr>
      <vt:lpstr>PowerPoint Presentation</vt:lpstr>
      <vt:lpstr>PowerPoint Presentation</vt:lpstr>
      <vt:lpstr>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Kelly, Alexa P</dc:creator>
  <cp:lastModifiedBy>Kelly, Alexa P</cp:lastModifiedBy>
  <cp:revision>4</cp:revision>
  <dcterms:created xsi:type="dcterms:W3CDTF">2024-09-30T17:57:12Z</dcterms:created>
  <dcterms:modified xsi:type="dcterms:W3CDTF">2024-10-01T15:44:07Z</dcterms:modified>
</cp:coreProperties>
</file>